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3" r:id="rId5"/>
    <p:sldId id="257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BBD9D-25C1-4328-BFA6-110AB6C7C0B5}" type="datetimeFigureOut">
              <a:rPr lang="en-US" smtClean="0"/>
              <a:pPr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EB33D-BF68-4C06-9CCE-0ECF7EDB5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net-skola.com/w/index.php?title=Akcioni_potencijal&amp;action=edit&amp;redlin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bionet-skola.com/w/Slika:C8x15NaK-pump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ALKALNI METALI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5043510"/>
          </a:xfrm>
        </p:spPr>
        <p:txBody>
          <a:bodyPr/>
          <a:lstStyle/>
          <a:p>
            <a:r>
              <a:rPr lang="sr-Latn-RS" dirty="0" smtClean="0"/>
              <a:t>Li-Litijum</a:t>
            </a:r>
          </a:p>
          <a:p>
            <a:r>
              <a:rPr lang="sr-Latn-RS" dirty="0" smtClean="0"/>
              <a:t>Na-natrijum</a:t>
            </a:r>
          </a:p>
          <a:p>
            <a:r>
              <a:rPr lang="sr-Latn-RS" dirty="0" smtClean="0"/>
              <a:t>K-kalijum</a:t>
            </a:r>
          </a:p>
          <a:p>
            <a:r>
              <a:rPr lang="sr-Latn-RS" dirty="0" smtClean="0"/>
              <a:t>Rr-rubidijum</a:t>
            </a:r>
          </a:p>
          <a:p>
            <a:r>
              <a:rPr lang="sr-Latn-RS" dirty="0" smtClean="0"/>
              <a:t>Ce-cezijum</a:t>
            </a:r>
          </a:p>
          <a:p>
            <a:r>
              <a:rPr lang="sr-Latn-RS" dirty="0" smtClean="0"/>
              <a:t>Fr-francijum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/>
              <a:t> </a:t>
            </a:r>
            <a:r>
              <a:rPr lang="sr-Latn-RS" dirty="0" smtClean="0"/>
              <a:t>   Zajednička elektronska konfiguracija </a:t>
            </a:r>
            <a:r>
              <a:rPr lang="sr-Latn-RS" b="1" dirty="0" smtClean="0"/>
              <a:t>ns</a:t>
            </a:r>
            <a:r>
              <a:rPr lang="sr-Latn-RS" b="1" baseline="30000" dirty="0" smtClean="0"/>
              <a:t>1</a:t>
            </a:r>
            <a:endParaRPr lang="en-US" b="1" baseline="30000" dirty="0"/>
          </a:p>
        </p:txBody>
      </p:sp>
      <p:pic>
        <p:nvPicPr>
          <p:cNvPr id="6" name="Picture 2" descr="Datoteka:Alkalimeta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0" y="1428736"/>
            <a:ext cx="5619790" cy="4214842"/>
          </a:xfrm>
          <a:prstGeom prst="rect">
            <a:avLst/>
          </a:prstGeom>
          <a:noFill/>
        </p:spPr>
      </p:pic>
      <p:pic>
        <p:nvPicPr>
          <p:cNvPr id="7" name="Picture 2" descr="http://www.jkgaleb.hr/_Upload/SmallImages/2011_03_30_radioaktivnost_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500570"/>
            <a:ext cx="623069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4290"/>
            <a:ext cx="9001156" cy="6357982"/>
          </a:xfrm>
        </p:spPr>
        <p:txBody>
          <a:bodyPr/>
          <a:lstStyle/>
          <a:p>
            <a:pPr>
              <a:buNone/>
            </a:pPr>
            <a:r>
              <a:rPr lang="sr-Latn-RS" b="1" u="sng" dirty="0" smtClean="0"/>
              <a:t>HIDRIDI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J</a:t>
            </a:r>
            <a:r>
              <a:rPr lang="sr-Latn-RS" dirty="0" smtClean="0"/>
              <a:t>onska jedinjenja, burno reaguju sa vodom gradeći baze uz izdvajanje vodonika, imaju izražene redukcione osobine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sr-Latn-RS" dirty="0" smtClean="0"/>
              <a:t>LiAlH</a:t>
            </a:r>
            <a:r>
              <a:rPr lang="sr-Latn-RS" baseline="-25000" dirty="0" smtClean="0"/>
              <a:t>4</a:t>
            </a:r>
            <a:r>
              <a:rPr lang="sr-Latn-RS" dirty="0" smtClean="0"/>
              <a:t>- jako redukciono sredstvo</a:t>
            </a:r>
          </a:p>
          <a:p>
            <a:pPr marL="514350" indent="-514350">
              <a:buNone/>
            </a:pPr>
            <a:r>
              <a:rPr lang="sr-Latn-RS" b="1" u="sng" dirty="0" smtClean="0"/>
              <a:t>OKSIDI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dirty="0" err="1" smtClean="0"/>
              <a:t>Jonska</a:t>
            </a:r>
            <a:r>
              <a:rPr lang="sr-Latn-RS" dirty="0" smtClean="0"/>
              <a:t> kristalna jedinjenja, reaguju sa vodom,kiselim oksidima i kiselinama gradeći soli</a:t>
            </a:r>
          </a:p>
          <a:p>
            <a:pPr marL="514350" indent="-514350">
              <a:buNone/>
            </a:pPr>
            <a:r>
              <a:rPr lang="sr-Latn-RS" dirty="0" smtClean="0"/>
              <a:t>     Li</a:t>
            </a:r>
            <a:r>
              <a:rPr lang="sr-Latn-RS" baseline="-25000" dirty="0" smtClean="0"/>
              <a:t>2</a:t>
            </a:r>
            <a:r>
              <a:rPr lang="sr-Latn-RS" dirty="0" smtClean="0"/>
              <a:t>O + H</a:t>
            </a:r>
            <a:r>
              <a:rPr lang="sr-Latn-RS" baseline="-25000" dirty="0" smtClean="0"/>
              <a:t>2</a:t>
            </a:r>
            <a:r>
              <a:rPr lang="sr-Latn-RS" dirty="0" smtClean="0"/>
              <a:t>O →2LiOH</a:t>
            </a:r>
          </a:p>
          <a:p>
            <a:pPr marL="514350" indent="-514350">
              <a:buNone/>
            </a:pPr>
            <a:r>
              <a:rPr lang="sr-Latn-RS" dirty="0" smtClean="0"/>
              <a:t>     Na</a:t>
            </a:r>
            <a:r>
              <a:rPr lang="sr-Latn-RS" baseline="-25000" dirty="0" smtClean="0"/>
              <a:t>2</a:t>
            </a:r>
            <a:r>
              <a:rPr lang="sr-Latn-RS" dirty="0" smtClean="0"/>
              <a:t>O + CO</a:t>
            </a:r>
            <a:r>
              <a:rPr lang="sr-Latn-RS" baseline="-25000" dirty="0" smtClean="0"/>
              <a:t>2</a:t>
            </a:r>
            <a:r>
              <a:rPr lang="sr-Latn-RS" dirty="0" smtClean="0"/>
              <a:t> → Na</a:t>
            </a:r>
            <a:r>
              <a:rPr lang="sr-Latn-RS" baseline="-25000" dirty="0" smtClean="0"/>
              <a:t>2</a:t>
            </a:r>
            <a:r>
              <a:rPr lang="sr-Latn-RS" dirty="0" smtClean="0"/>
              <a:t>CO</a:t>
            </a:r>
            <a:r>
              <a:rPr lang="sr-Latn-RS" baseline="-25000" dirty="0" smtClean="0"/>
              <a:t>3</a:t>
            </a:r>
            <a:endParaRPr lang="sr-Latn-RS" dirty="0" smtClean="0"/>
          </a:p>
          <a:p>
            <a:pPr>
              <a:buNone/>
            </a:pPr>
            <a:r>
              <a:rPr lang="sr-Latn-RS" dirty="0" smtClean="0"/>
              <a:t>     K</a:t>
            </a:r>
            <a:r>
              <a:rPr lang="sr-Latn-RS" baseline="-25000" dirty="0" smtClean="0"/>
              <a:t>2</a:t>
            </a:r>
            <a:r>
              <a:rPr lang="sr-Latn-RS" dirty="0" smtClean="0"/>
              <a:t>O  + 2HCl →2KCl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001156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b="1" u="sng" dirty="0" smtClean="0"/>
              <a:t>Hidroksidi</a:t>
            </a:r>
            <a:endParaRPr lang="sr-Latn-R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J</a:t>
            </a:r>
            <a:r>
              <a:rPr lang="sr-Latn-RS" dirty="0" smtClean="0"/>
              <a:t>ako bazna jedinjenja,jačina baze raste od Li ka Cs</a:t>
            </a:r>
          </a:p>
          <a:p>
            <a:pPr>
              <a:buNone/>
            </a:pPr>
            <a:r>
              <a:rPr lang="sr-Latn-RS" dirty="0" smtClean="0"/>
              <a:t>    izrazito hidroskopne supstance, vezuju i CO</a:t>
            </a:r>
            <a:r>
              <a:rPr lang="sr-Latn-RS" baseline="-25000" dirty="0" smtClean="0"/>
              <a:t>2</a:t>
            </a:r>
            <a:r>
              <a:rPr lang="sr-Latn-RS" dirty="0" smtClean="0"/>
              <a:t> iz vazduha</a:t>
            </a:r>
            <a:endParaRPr lang="en-US" dirty="0" smtClean="0"/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sz="3600" dirty="0" err="1" smtClean="0"/>
              <a:t>HCl</a:t>
            </a:r>
            <a:r>
              <a:rPr lang="en-US" sz="3600" dirty="0" smtClean="0"/>
              <a:t> + </a:t>
            </a:r>
            <a:r>
              <a:rPr lang="en-US" sz="3600" dirty="0" err="1" smtClean="0"/>
              <a:t>NaOH</a:t>
            </a:r>
            <a:r>
              <a:rPr lang="en-US" sz="3600" dirty="0" smtClean="0"/>
              <a:t> -&gt; </a:t>
            </a:r>
            <a:r>
              <a:rPr lang="en-US" sz="3600" dirty="0" err="1" smtClean="0"/>
              <a:t>NaCl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pPr>
              <a:buNone/>
            </a:pPr>
            <a:r>
              <a:rPr lang="sr-Latn-RS" sz="3600" dirty="0" smtClean="0"/>
              <a:t>    </a:t>
            </a:r>
            <a:r>
              <a:rPr lang="en-US" sz="3600" dirty="0" smtClean="0"/>
              <a:t>2NaOH + CO</a:t>
            </a:r>
            <a:r>
              <a:rPr lang="en-US" sz="3600" baseline="-25000" dirty="0" smtClean="0"/>
              <a:t>2 </a:t>
            </a:r>
            <a:r>
              <a:rPr lang="en-US" sz="3600" dirty="0" smtClean="0"/>
              <a:t>-&gt;Na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CO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pPr>
              <a:buNone/>
            </a:pPr>
            <a:r>
              <a:rPr lang="sr-Latn-RS" sz="3600" dirty="0" smtClean="0"/>
              <a:t>    </a:t>
            </a:r>
            <a:r>
              <a:rPr lang="en-US" sz="3600" dirty="0" err="1" smtClean="0"/>
              <a:t>ZnO</a:t>
            </a:r>
            <a:r>
              <a:rPr lang="en-US" sz="3600" dirty="0" smtClean="0"/>
              <a:t> + 2NaOH -&gt; Na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ZnO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pPr>
              <a:buNone/>
            </a:pPr>
            <a:r>
              <a:rPr lang="sr-Latn-RS" sz="3600" dirty="0" smtClean="0"/>
              <a:t>    </a:t>
            </a:r>
            <a:r>
              <a:rPr lang="en-US" sz="3600" dirty="0" smtClean="0"/>
              <a:t>2NaOH + Cl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-&gt; </a:t>
            </a:r>
            <a:r>
              <a:rPr lang="en-US" sz="3600" dirty="0" err="1" smtClean="0"/>
              <a:t>NaCl</a:t>
            </a:r>
            <a:r>
              <a:rPr lang="en-US" sz="3600" dirty="0" smtClean="0"/>
              <a:t> + </a:t>
            </a:r>
            <a:r>
              <a:rPr lang="en-US" sz="3600" dirty="0" err="1" smtClean="0"/>
              <a:t>NaOCl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</a:t>
            </a:r>
          </a:p>
          <a:p>
            <a:pPr>
              <a:buNone/>
            </a:pPr>
            <a:r>
              <a:rPr lang="sr-Latn-RS" sz="3600" dirty="0" smtClean="0"/>
              <a:t>    </a:t>
            </a:r>
            <a:r>
              <a:rPr lang="en-US" sz="3600" dirty="0" smtClean="0"/>
              <a:t>FeCl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+ 3NaOH -&gt; Fe(OH)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 + 3NaCl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8543956" cy="6500858"/>
          </a:xfrm>
        </p:spPr>
        <p:txBody>
          <a:bodyPr/>
          <a:lstStyle/>
          <a:p>
            <a:pPr>
              <a:buNone/>
            </a:pPr>
            <a:r>
              <a:rPr lang="sr-Latn-RS" b="1" dirty="0" smtClean="0"/>
              <a:t>    NaOH </a:t>
            </a:r>
            <a:r>
              <a:rPr lang="sr-Latn-RS" dirty="0" smtClean="0"/>
              <a:t>–masna, kaustična ili živa soda se u svetu proizvodi u velikim količinama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</a:t>
            </a:r>
            <a:r>
              <a:rPr lang="sr-Latn-RS" dirty="0" smtClean="0"/>
              <a:t>obija se elektrolizom rastvora NaCl</a:t>
            </a:r>
          </a:p>
          <a:p>
            <a:pPr>
              <a:buFont typeface="Wingdings" pitchFamily="2" charset="2"/>
              <a:buChar char="v"/>
            </a:pPr>
            <a:r>
              <a:rPr lang="sr-Latn-RS" dirty="0" smtClean="0"/>
              <a:t>Koristi se za odmašćivanje(kućna hemija), industriji sapuna,papira,organskih sinteza itd.</a:t>
            </a:r>
          </a:p>
          <a:p>
            <a:pPr>
              <a:buFont typeface="Wingdings" pitchFamily="2" charset="2"/>
              <a:buChar char="v"/>
            </a:pPr>
            <a:r>
              <a:rPr lang="sr-Latn-RS" dirty="0" smtClean="0"/>
              <a:t>KOH se koristi u industrijskoj </a:t>
            </a:r>
          </a:p>
          <a:p>
            <a:pPr>
              <a:buNone/>
            </a:pPr>
            <a:r>
              <a:rPr lang="sr-Latn-RS" dirty="0" smtClean="0"/>
              <a:t>    proizvodnji sapuna</a:t>
            </a:r>
          </a:p>
          <a:p>
            <a:pPr>
              <a:buFont typeface="Wingdings" pitchFamily="2" charset="2"/>
              <a:buChar char="v"/>
            </a:pPr>
            <a:r>
              <a:rPr lang="sr-Latn-RS" dirty="0" smtClean="0"/>
              <a:t>LiOH se koristi najviše kao elektrolit</a:t>
            </a:r>
          </a:p>
          <a:p>
            <a:pPr>
              <a:buNone/>
            </a:pPr>
            <a:r>
              <a:rPr lang="sr-Latn-RS" dirty="0" smtClean="0"/>
              <a:t>    za punjenje baterija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 descr="http://t3.gstatic.com/images?q=tbn:ANd9GcSimWk3aRuaDNuFzM5LT14jEDBV5mI_57GasdZzpM6ahBFaGmFFNMuljt5-0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928934"/>
            <a:ext cx="2324104" cy="3752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znanje.org/i/i25/05iv08/05iv080218fll/baze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5143536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znanje.org/i/i25/05iv08/05iv080218fll/lakmu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786322"/>
            <a:ext cx="4985385" cy="162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/>
          <a:lstStyle/>
          <a:p>
            <a:pPr>
              <a:buNone/>
            </a:pPr>
            <a:r>
              <a:rPr lang="sr-Latn-RS" b="1" u="sng" dirty="0" smtClean="0"/>
              <a:t>SOLI ALKALNIH  METALA</a:t>
            </a:r>
          </a:p>
          <a:p>
            <a:pPr>
              <a:buFont typeface="Wingdings" pitchFamily="2" charset="2"/>
              <a:buChar char="v"/>
            </a:pPr>
            <a:r>
              <a:rPr lang="sr-Latn-RS" dirty="0" smtClean="0"/>
              <a:t> jonska jedinjenja  rastvorna u vodi</a:t>
            </a:r>
          </a:p>
          <a:p>
            <a:pPr>
              <a:buFont typeface="Wingdings" pitchFamily="2" charset="2"/>
              <a:buChar char="v"/>
            </a:pPr>
            <a:r>
              <a:rPr lang="sr-Latn-RS" dirty="0" smtClean="0"/>
              <a:t> rasprostranjena u prirodi tako da</a:t>
            </a:r>
          </a:p>
          <a:p>
            <a:pPr>
              <a:buNone/>
            </a:pPr>
            <a:r>
              <a:rPr lang="sr-Latn-RS" dirty="0" smtClean="0"/>
              <a:t>predstavljaju  jeftine ind. sirovine</a:t>
            </a:r>
          </a:p>
          <a:p>
            <a:pPr>
              <a:buNone/>
            </a:pPr>
            <a:r>
              <a:rPr lang="sr-Latn-RS" dirty="0" smtClean="0"/>
              <a:t>   </a:t>
            </a:r>
            <a:r>
              <a:rPr lang="sr-Latn-RS" b="1" dirty="0" smtClean="0"/>
              <a:t>Natrijum hlorid- </a:t>
            </a:r>
            <a:r>
              <a:rPr lang="sr-Latn-RS" dirty="0" smtClean="0"/>
              <a:t>kamena so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</a:t>
            </a:r>
            <a:r>
              <a:rPr lang="sr-Latn-RS" dirty="0" smtClean="0"/>
              <a:t>obija se rudarskim kopanjem i usitnjavanjem ili u solanama isparavnjem vode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</a:t>
            </a:r>
            <a:r>
              <a:rPr lang="sr-Latn-RS" dirty="0" smtClean="0"/>
              <a:t>ažna sirovina za dobijanje Na, Cl</a:t>
            </a:r>
            <a:r>
              <a:rPr lang="sr-Latn-RS" baseline="-25000" dirty="0" smtClean="0"/>
              <a:t>2</a:t>
            </a:r>
            <a:r>
              <a:rPr lang="sr-Latn-RS" dirty="0" smtClean="0"/>
              <a:t>, NaOH,H</a:t>
            </a:r>
            <a:r>
              <a:rPr lang="sr-Latn-RS" baseline="-25000" dirty="0" smtClean="0"/>
              <a:t>2</a:t>
            </a:r>
            <a:r>
              <a:rPr lang="sr-Latn-RS" dirty="0" smtClean="0"/>
              <a:t> i drugih soli Na</a:t>
            </a:r>
            <a:endParaRPr lang="en-US" dirty="0"/>
          </a:p>
        </p:txBody>
      </p:sp>
      <p:pic>
        <p:nvPicPr>
          <p:cNvPr id="4" name="Picture 3" descr="http://www.znanje.org/i/i25/05iv08/05iv080218fll/hemijske-sol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714884"/>
            <a:ext cx="3789680" cy="183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www.hranaipice.net/solanaulcinj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00041"/>
            <a:ext cx="2809878" cy="2641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visit-ulcinj.com/blog/wp-content/uploads/2010/09/solana-Ulcinj_pic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6838950" cy="4067176"/>
          </a:xfrm>
          <a:prstGeom prst="rect">
            <a:avLst/>
          </a:prstGeom>
          <a:noFill/>
        </p:spPr>
      </p:pic>
      <p:pic>
        <p:nvPicPr>
          <p:cNvPr id="26628" name="Picture 4" descr="http://www.ekapija.com/dokumenti/kuhinjska_so_260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72008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b="1" dirty="0" smtClean="0"/>
              <a:t>Natrijum-hidrogenkarbonat</a:t>
            </a:r>
            <a:r>
              <a:rPr lang="sr-Latn-RS" dirty="0" smtClean="0"/>
              <a:t>-soda bikarbona(NaHCO</a:t>
            </a:r>
            <a:r>
              <a:rPr lang="sr-Latn-RS" baseline="-25000" dirty="0" smtClean="0"/>
              <a:t>3</a:t>
            </a:r>
            <a:r>
              <a:rPr lang="sr-Latn-RS" dirty="0" smtClean="0"/>
              <a:t>)</a:t>
            </a:r>
          </a:p>
          <a:p>
            <a:pPr>
              <a:buNone/>
            </a:pPr>
            <a:r>
              <a:rPr lang="sr-Latn-RS" b="1" dirty="0" smtClean="0"/>
              <a:t>                                   </a:t>
            </a:r>
            <a:r>
              <a:rPr lang="sr-Latn-RS" dirty="0" smtClean="0"/>
              <a:t>koristi se za pravljenje praška za </a:t>
            </a:r>
          </a:p>
          <a:p>
            <a:pPr>
              <a:buNone/>
            </a:pPr>
            <a:r>
              <a:rPr lang="sr-Latn-RS" dirty="0" smtClean="0"/>
              <a:t>                                   pecivo, neutralizaciju želudačnog </a:t>
            </a:r>
          </a:p>
          <a:p>
            <a:pPr>
              <a:buNone/>
            </a:pPr>
            <a:r>
              <a:rPr lang="sr-Latn-RS" dirty="0" smtClean="0"/>
              <a:t>                                   soka</a:t>
            </a:r>
          </a:p>
          <a:p>
            <a:pPr>
              <a:buNone/>
            </a:pPr>
            <a:endParaRPr lang="sr-Latn-RS" b="1" dirty="0" smtClean="0"/>
          </a:p>
          <a:p>
            <a:pPr>
              <a:buNone/>
            </a:pPr>
            <a:r>
              <a:rPr lang="sr-Latn-RS" b="1" dirty="0" smtClean="0"/>
              <a:t>Natrijum karbonat </a:t>
            </a:r>
            <a:r>
              <a:rPr lang="sr-Latn-RS" dirty="0" smtClean="0"/>
              <a:t>-soda(Na</a:t>
            </a:r>
            <a:r>
              <a:rPr lang="sr-Latn-RS" baseline="-25000" dirty="0" smtClean="0"/>
              <a:t>2</a:t>
            </a:r>
            <a:r>
              <a:rPr lang="sr-Latn-RS" dirty="0" smtClean="0"/>
              <a:t>CO</a:t>
            </a:r>
            <a:r>
              <a:rPr lang="sr-Latn-RS" baseline="-25000" dirty="0" smtClean="0"/>
              <a:t>3</a:t>
            </a:r>
            <a:r>
              <a:rPr lang="sr-Latn-RS" dirty="0" smtClean="0"/>
              <a:t>*10H</a:t>
            </a:r>
            <a:r>
              <a:rPr lang="sr-Latn-RS" baseline="-25000" dirty="0" smtClean="0"/>
              <a:t>2</a:t>
            </a:r>
            <a:r>
              <a:rPr lang="sr-Latn-RS" dirty="0" smtClean="0"/>
              <a:t>O)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</a:t>
            </a:r>
            <a:r>
              <a:rPr lang="sr-Latn-RS" dirty="0" smtClean="0"/>
              <a:t>ela kristalna supstanca, izuzetno otrovna(hidroliza)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K</a:t>
            </a:r>
            <a:r>
              <a:rPr lang="sr-Latn-RS" dirty="0" smtClean="0"/>
              <a:t>oristi se u proizvodnji stakla,deterdženta, sapuna,celuloze ,papira itd.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</a:t>
            </a:r>
            <a:r>
              <a:rPr lang="sr-Latn-RS" dirty="0" smtClean="0"/>
              <a:t>obija se Solvejevim postupkom- vrlo ekonomičan</a:t>
            </a:r>
            <a:endParaRPr lang="en-US" dirty="0"/>
          </a:p>
        </p:txBody>
      </p:sp>
      <p:pic>
        <p:nvPicPr>
          <p:cNvPr id="28674" name="Picture 2" descr="Baking Soda (Sodium Bicarbonat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2476498" cy="2476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8580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Latn-RS" dirty="0" smtClean="0"/>
              <a:t>      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→ NH</a:t>
            </a:r>
            <a:r>
              <a:rPr lang="en-US" baseline="-25000" dirty="0" smtClean="0"/>
              <a:t>4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endParaRPr lang="sr-Latn-RS" baseline="-25000" dirty="0" smtClean="0"/>
          </a:p>
          <a:p>
            <a:pPr>
              <a:buNone/>
            </a:pPr>
            <a:r>
              <a:rPr lang="sr-Latn-RS" dirty="0" smtClean="0"/>
              <a:t>      </a:t>
            </a:r>
            <a:r>
              <a:rPr lang="en-US" dirty="0" err="1" smtClean="0"/>
              <a:t>NaCl</a:t>
            </a:r>
            <a:r>
              <a:rPr lang="en-US" dirty="0" smtClean="0"/>
              <a:t> + NH</a:t>
            </a:r>
            <a:r>
              <a:rPr lang="en-US" baseline="-25000" dirty="0" smtClean="0"/>
              <a:t>4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dirty="0" smtClean="0"/>
              <a:t> → NH</a:t>
            </a:r>
            <a:r>
              <a:rPr lang="en-US" baseline="-25000" dirty="0" smtClean="0"/>
              <a:t>4</a:t>
            </a:r>
            <a:r>
              <a:rPr lang="en-US" dirty="0" smtClean="0"/>
              <a:t>Cl + NaHCO</a:t>
            </a:r>
            <a:r>
              <a:rPr lang="en-US" baseline="-25000" dirty="0" smtClean="0"/>
              <a:t>3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Od</a:t>
            </a:r>
            <a:r>
              <a:rPr lang="en-US" dirty="0" smtClean="0"/>
              <a:t> soli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učestvuju</a:t>
            </a:r>
            <a:r>
              <a:rPr lang="en-US" dirty="0" smtClean="0"/>
              <a:t> u </a:t>
            </a:r>
            <a:r>
              <a:rPr lang="en-US" dirty="0" err="1" smtClean="0"/>
              <a:t>reakciji</a:t>
            </a:r>
            <a:r>
              <a:rPr lang="en-US" dirty="0" smtClean="0"/>
              <a:t>, </a:t>
            </a:r>
            <a:r>
              <a:rPr lang="en-US" dirty="0" err="1" smtClean="0"/>
              <a:t>natrijum-hidrogenkarbonat</a:t>
            </a:r>
            <a:r>
              <a:rPr lang="en-US" dirty="0" smtClean="0"/>
              <a:t> je </a:t>
            </a:r>
            <a:r>
              <a:rPr lang="en-US" dirty="0" err="1" smtClean="0"/>
              <a:t>najmanje</a:t>
            </a:r>
            <a:r>
              <a:rPr lang="en-US" dirty="0" smtClean="0"/>
              <a:t> </a:t>
            </a:r>
            <a:r>
              <a:rPr lang="en-US" dirty="0" err="1" smtClean="0"/>
              <a:t>rastvoran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pod </a:t>
            </a:r>
            <a:r>
              <a:rPr lang="en-US" dirty="0" err="1" smtClean="0"/>
              <a:t>odgovarajućim</a:t>
            </a:r>
            <a:r>
              <a:rPr lang="en-US" dirty="0" smtClean="0"/>
              <a:t> </a:t>
            </a: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on </a:t>
            </a:r>
            <a:r>
              <a:rPr lang="en-US" dirty="0" err="1" smtClean="0"/>
              <a:t>taloži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Dobijeni</a:t>
            </a:r>
            <a:r>
              <a:rPr lang="en-US" dirty="0" smtClean="0"/>
              <a:t> </a:t>
            </a:r>
            <a:r>
              <a:rPr lang="en-US" dirty="0" err="1" smtClean="0"/>
              <a:t>bikarbonat</a:t>
            </a:r>
            <a:r>
              <a:rPr lang="en-US" dirty="0" smtClean="0"/>
              <a:t> se </a:t>
            </a:r>
            <a:r>
              <a:rPr lang="en-US" dirty="0" err="1" smtClean="0"/>
              <a:t>termički</a:t>
            </a:r>
            <a:r>
              <a:rPr lang="en-US" dirty="0" smtClean="0"/>
              <a:t> </a:t>
            </a:r>
            <a:r>
              <a:rPr lang="en-US" dirty="0" err="1" smtClean="0"/>
              <a:t>razlaže</a:t>
            </a:r>
            <a:r>
              <a:rPr lang="en-US" dirty="0" smtClean="0"/>
              <a:t> do </a:t>
            </a:r>
            <a:r>
              <a:rPr lang="en-US" dirty="0" err="1" smtClean="0"/>
              <a:t>karbonata</a:t>
            </a:r>
            <a:r>
              <a:rPr lang="en-US" dirty="0" smtClean="0"/>
              <a:t>, a </a:t>
            </a:r>
            <a:r>
              <a:rPr lang="en-US" dirty="0" err="1" smtClean="0"/>
              <a:t>oslobođeni</a:t>
            </a:r>
            <a:r>
              <a:rPr lang="en-US" dirty="0" smtClean="0"/>
              <a:t> </a:t>
            </a:r>
            <a:r>
              <a:rPr lang="en-US" dirty="0" err="1" smtClean="0"/>
              <a:t>ugljen-dioksid</a:t>
            </a:r>
            <a:r>
              <a:rPr lang="en-US" dirty="0" smtClean="0"/>
              <a:t> </a:t>
            </a:r>
            <a:r>
              <a:rPr lang="en-US" dirty="0" err="1" smtClean="0"/>
              <a:t>vraća</a:t>
            </a:r>
            <a:r>
              <a:rPr lang="en-US" dirty="0" smtClean="0"/>
              <a:t> u </a:t>
            </a:r>
            <a:r>
              <a:rPr lang="en-US" dirty="0" err="1" smtClean="0"/>
              <a:t>proces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2 NaHCO</a:t>
            </a:r>
            <a:r>
              <a:rPr lang="en-US" baseline="-25000" dirty="0" smtClean="0"/>
              <a:t>3</a:t>
            </a:r>
            <a:r>
              <a:rPr lang="en-US" dirty="0" smtClean="0"/>
              <a:t> →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sporednog</a:t>
            </a:r>
            <a:r>
              <a:rPr lang="en-US" dirty="0" smtClean="0"/>
              <a:t> </a:t>
            </a:r>
            <a:r>
              <a:rPr lang="en-US" dirty="0" err="1" smtClean="0"/>
              <a:t>proizvoda</a:t>
            </a:r>
            <a:r>
              <a:rPr lang="en-US" dirty="0" smtClean="0"/>
              <a:t> </a:t>
            </a:r>
            <a:r>
              <a:rPr lang="en-US" dirty="0" err="1" smtClean="0"/>
              <a:t>amonijum-hlorida</a:t>
            </a:r>
            <a:r>
              <a:rPr lang="en-US" dirty="0" smtClean="0"/>
              <a:t>, </a:t>
            </a:r>
            <a:r>
              <a:rPr lang="en-US" dirty="0" err="1" smtClean="0"/>
              <a:t>amonijak</a:t>
            </a:r>
            <a:r>
              <a:rPr lang="en-US" dirty="0" smtClean="0"/>
              <a:t> se </a:t>
            </a:r>
            <a:r>
              <a:rPr lang="en-US" dirty="0" err="1" smtClean="0"/>
              <a:t>regeneriše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kalcijum-hidroksida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takođe</a:t>
            </a:r>
            <a:r>
              <a:rPr lang="en-US" dirty="0" smtClean="0"/>
              <a:t> </a:t>
            </a:r>
            <a:r>
              <a:rPr lang="en-US" dirty="0" err="1" smtClean="0"/>
              <a:t>vraća</a:t>
            </a:r>
            <a:r>
              <a:rPr lang="en-US" dirty="0" smtClean="0"/>
              <a:t> u </a:t>
            </a:r>
            <a:r>
              <a:rPr lang="en-US" dirty="0" err="1" smtClean="0"/>
              <a:t>proces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sr-Latn-RS" dirty="0" smtClean="0"/>
              <a:t>    </a:t>
            </a:r>
            <a:r>
              <a:rPr lang="en-US" dirty="0" smtClean="0"/>
              <a:t>2 NH</a:t>
            </a:r>
            <a:r>
              <a:rPr lang="en-US" baseline="-25000" dirty="0" smtClean="0"/>
              <a:t>4</a:t>
            </a:r>
            <a:r>
              <a:rPr lang="en-US" dirty="0" smtClean="0"/>
              <a:t>Cl + Ca(OH)</a:t>
            </a:r>
            <a:r>
              <a:rPr lang="en-US" baseline="-25000" dirty="0" smtClean="0"/>
              <a:t>2</a:t>
            </a:r>
            <a:r>
              <a:rPr lang="en-US" dirty="0" smtClean="0"/>
              <a:t> → 2 NH</a:t>
            </a:r>
            <a:r>
              <a:rPr lang="en-US" baseline="-25000" dirty="0" smtClean="0"/>
              <a:t>3</a:t>
            </a:r>
            <a:r>
              <a:rPr lang="en-US" dirty="0" smtClean="0"/>
              <a:t> + CaCl</a:t>
            </a:r>
            <a:r>
              <a:rPr lang="en-US" baseline="-25000" dirty="0" smtClean="0"/>
              <a:t>2</a:t>
            </a:r>
            <a:r>
              <a:rPr lang="en-US" dirty="0" smtClean="0"/>
              <a:t> + 2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Kalcijum-hidroksid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regeneraciju</a:t>
            </a:r>
            <a:r>
              <a:rPr lang="en-US" dirty="0" smtClean="0"/>
              <a:t> </a:t>
            </a:r>
            <a:r>
              <a:rPr lang="en-US" dirty="0" err="1" smtClean="0"/>
              <a:t>amonijaka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potrebnog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natrijum-bikarbonata</a:t>
            </a:r>
            <a:r>
              <a:rPr lang="en-US" dirty="0" smtClean="0"/>
              <a:t> </a:t>
            </a:r>
            <a:r>
              <a:rPr lang="en-US" dirty="0" err="1" smtClean="0"/>
              <a:t>dobija</a:t>
            </a:r>
            <a:r>
              <a:rPr lang="en-US" dirty="0" smtClean="0"/>
              <a:t> se </a:t>
            </a:r>
            <a:r>
              <a:rPr lang="en-US" dirty="0" err="1" smtClean="0"/>
              <a:t>pečenjem</a:t>
            </a:r>
            <a:r>
              <a:rPr lang="en-US" dirty="0" smtClean="0"/>
              <a:t> </a:t>
            </a:r>
            <a:r>
              <a:rPr lang="en-US" dirty="0" err="1" smtClean="0"/>
              <a:t>krečnjaka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CaCO</a:t>
            </a:r>
            <a:r>
              <a:rPr lang="en-US" baseline="-25000" dirty="0" smtClean="0"/>
              <a:t>3</a:t>
            </a:r>
            <a:r>
              <a:rPr lang="en-US" dirty="0" smtClean="0"/>
              <a:t> → </a:t>
            </a:r>
            <a:r>
              <a:rPr lang="en-US" dirty="0" err="1" smtClean="0"/>
              <a:t>CaO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CaO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→ Ca(OH)</a:t>
            </a:r>
            <a:r>
              <a:rPr lang="en-US" baseline="-25000" dirty="0" smtClean="0"/>
              <a:t>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b="1" u="sng" dirty="0" smtClean="0"/>
              <a:t>NITRATI I NITRITI KALIJUMA I NATRIJUMA</a:t>
            </a:r>
          </a:p>
          <a:p>
            <a:pPr>
              <a:buNone/>
            </a:pPr>
            <a:r>
              <a:rPr lang="sr-Latn-RS" b="1" dirty="0" smtClean="0"/>
              <a:t>    KNO3</a:t>
            </a:r>
            <a:r>
              <a:rPr lang="sr-Latn-RS" dirty="0" smtClean="0"/>
              <a:t>(šalitra)- proizvodnja pirotehničkih sredstava, baruta, nitro eksploziva i punjenje airbag-ova</a:t>
            </a:r>
          </a:p>
          <a:p>
            <a:pPr>
              <a:buNone/>
            </a:pPr>
            <a:r>
              <a:rPr lang="sr-Latn-RS" dirty="0" smtClean="0"/>
              <a:t>    dobija se </a:t>
            </a:r>
          </a:p>
          <a:p>
            <a:pPr>
              <a:buNone/>
            </a:pPr>
            <a:r>
              <a:rPr lang="sr-Latn-RS" dirty="0" smtClean="0"/>
              <a:t>     NaNO</a:t>
            </a:r>
            <a:r>
              <a:rPr lang="sr-Latn-RS" i="1" baseline="-25000" dirty="0" smtClean="0"/>
              <a:t>3</a:t>
            </a:r>
            <a:r>
              <a:rPr lang="sr-Latn-RS" dirty="0" smtClean="0"/>
              <a:t> + KCl →  NaCl+ KNO</a:t>
            </a:r>
            <a:r>
              <a:rPr lang="sr-Latn-RS" i="1" baseline="-25000" dirty="0" smtClean="0"/>
              <a:t>3</a:t>
            </a:r>
          </a:p>
          <a:p>
            <a:pPr>
              <a:buNone/>
            </a:pPr>
            <a:r>
              <a:rPr lang="sr-Latn-RS" dirty="0" smtClean="0"/>
              <a:t>     KOH + HNO</a:t>
            </a:r>
            <a:r>
              <a:rPr lang="sr-Latn-RS" i="1" baseline="-25000" dirty="0" smtClean="0"/>
              <a:t>3</a:t>
            </a:r>
            <a:r>
              <a:rPr lang="sr-Latn-RS" dirty="0" smtClean="0"/>
              <a:t>→ KNO</a:t>
            </a:r>
            <a:r>
              <a:rPr lang="sr-Latn-RS" i="1" baseline="-25000" dirty="0" smtClean="0"/>
              <a:t>3</a:t>
            </a:r>
            <a:r>
              <a:rPr lang="sr-Latn-RS" dirty="0" smtClean="0"/>
              <a:t> + H</a:t>
            </a:r>
            <a:r>
              <a:rPr lang="sr-Latn-RS" i="1" baseline="-25000" dirty="0" smtClean="0"/>
              <a:t>2</a:t>
            </a:r>
            <a:r>
              <a:rPr lang="sr-Latn-RS" dirty="0" smtClean="0"/>
              <a:t>O</a:t>
            </a:r>
          </a:p>
          <a:p>
            <a:pPr>
              <a:buNone/>
            </a:pPr>
            <a:r>
              <a:rPr lang="sr-Latn-RS" dirty="0" smtClean="0"/>
              <a:t>    Važna primena nitrata i nitrita kalijuma i natrijuma je i prehrambenoj industriji – aditivi koji se dodaju mesnim prerađevinama radi održavanja svežine (E249-E253)</a:t>
            </a:r>
          </a:p>
          <a:p>
            <a:pPr>
              <a:buNone/>
            </a:pPr>
            <a:r>
              <a:rPr lang="sr-Latn-RS" dirty="0" smtClean="0"/>
              <a:t>    REAGUJU SA PROTEINIMA STVARAJUĆI KANCEROGENA JEDINJENJA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52"/>
            <a:ext cx="9001156" cy="67151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b="1" dirty="0" err="1" smtClean="0"/>
              <a:t>Natrijum-kalijum</a:t>
            </a:r>
            <a:r>
              <a:rPr lang="en-US" b="1" dirty="0" smtClean="0"/>
              <a:t> </a:t>
            </a:r>
            <a:r>
              <a:rPr lang="en-US" b="1" dirty="0" err="1" smtClean="0"/>
              <a:t>pumpa</a:t>
            </a:r>
            <a:r>
              <a:rPr lang="en-US" dirty="0" smtClean="0"/>
              <a:t>  je </a:t>
            </a:r>
            <a:r>
              <a:rPr lang="en-US" dirty="0" err="1" smtClean="0"/>
              <a:t>oblik</a:t>
            </a:r>
            <a:r>
              <a:rPr lang="en-US" dirty="0" smtClean="0"/>
              <a:t> </a:t>
            </a:r>
            <a:r>
              <a:rPr lang="en-US" dirty="0" err="1" smtClean="0"/>
              <a:t>primarnog</a:t>
            </a:r>
            <a:r>
              <a:rPr lang="en-US" dirty="0" smtClean="0"/>
              <a:t> </a:t>
            </a:r>
            <a:r>
              <a:rPr lang="en-US" dirty="0" err="1" smtClean="0"/>
              <a:t>aktivnog</a:t>
            </a:r>
            <a:r>
              <a:rPr lang="en-US" dirty="0" smtClean="0"/>
              <a:t> </a:t>
            </a:r>
            <a:r>
              <a:rPr lang="en-US" dirty="0" err="1" smtClean="0"/>
              <a:t>transporta</a:t>
            </a:r>
            <a:r>
              <a:rPr lang="en-US" dirty="0" smtClean="0"/>
              <a:t> </a:t>
            </a:r>
            <a:r>
              <a:rPr lang="en-US" dirty="0" err="1" smtClean="0"/>
              <a:t>jona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ćelijsku</a:t>
            </a:r>
            <a:r>
              <a:rPr lang="en-US" dirty="0" smtClean="0"/>
              <a:t> </a:t>
            </a:r>
            <a:r>
              <a:rPr lang="en-US" dirty="0" err="1" smtClean="0"/>
              <a:t>membranu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kreću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sredine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manjom</a:t>
            </a:r>
            <a:r>
              <a:rPr lang="en-US" dirty="0" smtClean="0"/>
              <a:t> u </a:t>
            </a:r>
            <a:r>
              <a:rPr lang="en-US" dirty="0" err="1" smtClean="0"/>
              <a:t>sredinu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većom</a:t>
            </a:r>
            <a:r>
              <a:rPr lang="en-US" dirty="0" smtClean="0"/>
              <a:t> </a:t>
            </a:r>
            <a:r>
              <a:rPr lang="en-US" dirty="0" err="1" smtClean="0"/>
              <a:t>koncentracijom</a:t>
            </a:r>
            <a:r>
              <a:rPr lang="en-US" dirty="0" smtClean="0"/>
              <a:t> </a:t>
            </a:r>
            <a:r>
              <a:rPr lang="en-US" dirty="0" err="1" smtClean="0"/>
              <a:t>pomoću</a:t>
            </a:r>
            <a:r>
              <a:rPr lang="en-US" dirty="0" smtClean="0"/>
              <a:t> </a:t>
            </a:r>
            <a:r>
              <a:rPr lang="en-US" dirty="0" err="1" smtClean="0"/>
              <a:t>molekula</a:t>
            </a:r>
            <a:r>
              <a:rPr lang="en-US" dirty="0" smtClean="0"/>
              <a:t> </a:t>
            </a:r>
            <a:r>
              <a:rPr lang="en-US" dirty="0" err="1" smtClean="0"/>
              <a:t>nosača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potrošnju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ovom</a:t>
            </a:r>
            <a:r>
              <a:rPr lang="en-US" dirty="0" smtClean="0"/>
              <a:t> </a:t>
            </a:r>
            <a:r>
              <a:rPr lang="en-US" dirty="0" err="1" smtClean="0"/>
              <a:t>procesu</a:t>
            </a:r>
            <a:r>
              <a:rPr lang="en-US" dirty="0" smtClean="0"/>
              <a:t> se </a:t>
            </a:r>
            <a:r>
              <a:rPr lang="en-US" dirty="0" err="1" smtClean="0"/>
              <a:t>joni</a:t>
            </a:r>
            <a:r>
              <a:rPr lang="en-US" dirty="0" smtClean="0"/>
              <a:t> </a:t>
            </a:r>
            <a:r>
              <a:rPr lang="en-US" dirty="0" err="1" smtClean="0"/>
              <a:t>natrijuma</a:t>
            </a:r>
            <a:r>
              <a:rPr lang="en-US" dirty="0" smtClean="0"/>
              <a:t> </a:t>
            </a:r>
            <a:r>
              <a:rPr lang="en-US" dirty="0" err="1" smtClean="0"/>
              <a:t>aktivno</a:t>
            </a:r>
            <a:r>
              <a:rPr lang="en-US" dirty="0" smtClean="0"/>
              <a:t> </a:t>
            </a:r>
            <a:r>
              <a:rPr lang="en-US" dirty="0" err="1" smtClean="0"/>
              <a:t>ispumpavaju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ćelije</a:t>
            </a:r>
            <a:r>
              <a:rPr lang="en-US" dirty="0" smtClean="0"/>
              <a:t>, a </a:t>
            </a:r>
            <a:r>
              <a:rPr lang="en-US" dirty="0" err="1" smtClean="0"/>
              <a:t>joni</a:t>
            </a:r>
            <a:r>
              <a:rPr lang="en-US" dirty="0" smtClean="0"/>
              <a:t> </a:t>
            </a:r>
            <a:r>
              <a:rPr lang="en-US" dirty="0" err="1" smtClean="0"/>
              <a:t>kalijuma</a:t>
            </a:r>
            <a:r>
              <a:rPr lang="en-US" dirty="0" smtClean="0"/>
              <a:t> </a:t>
            </a:r>
            <a:r>
              <a:rPr lang="en-US" dirty="0" err="1" smtClean="0"/>
              <a:t>upumpavaju</a:t>
            </a:r>
            <a:r>
              <a:rPr lang="en-US" dirty="0" smtClean="0"/>
              <a:t> u </a:t>
            </a:r>
            <a:r>
              <a:rPr lang="en-US" dirty="0" err="1" smtClean="0"/>
              <a:t>ćeliju</a:t>
            </a:r>
            <a:r>
              <a:rPr lang="en-US" dirty="0" smtClean="0"/>
              <a:t> 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Natrijum-kalijum</a:t>
            </a:r>
            <a:r>
              <a:rPr lang="en-US" dirty="0" smtClean="0"/>
              <a:t> </a:t>
            </a:r>
            <a:r>
              <a:rPr lang="en-US" dirty="0" err="1" smtClean="0"/>
              <a:t>pumpa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glavnu</a:t>
            </a:r>
            <a:r>
              <a:rPr lang="en-US" dirty="0" smtClean="0"/>
              <a:t> </a:t>
            </a:r>
            <a:r>
              <a:rPr lang="en-US" dirty="0" err="1" smtClean="0"/>
              <a:t>ulogu</a:t>
            </a:r>
            <a:r>
              <a:rPr lang="en-US" dirty="0" smtClean="0"/>
              <a:t> u </a:t>
            </a:r>
            <a:r>
              <a:rPr lang="en-US" dirty="0" err="1" smtClean="0"/>
              <a:t>stvaranju</a:t>
            </a:r>
            <a:r>
              <a:rPr lang="en-US" dirty="0" smtClean="0"/>
              <a:t> </a:t>
            </a:r>
            <a:r>
              <a:rPr lang="en-US" dirty="0" err="1" smtClean="0"/>
              <a:t>membranskog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en-US" dirty="0" smtClean="0"/>
              <a:t> </a:t>
            </a:r>
            <a:r>
              <a:rPr lang="en-US" dirty="0" err="1" smtClean="0"/>
              <a:t>životinjskih</a:t>
            </a:r>
            <a:r>
              <a:rPr lang="en-US" dirty="0" smtClean="0"/>
              <a:t> </a:t>
            </a:r>
            <a:r>
              <a:rPr lang="en-US" dirty="0" err="1" smtClean="0"/>
              <a:t>ćelija</a:t>
            </a:r>
            <a:r>
              <a:rPr lang="en-US" dirty="0" smtClean="0"/>
              <a:t>. </a:t>
            </a:r>
            <a:r>
              <a:rPr lang="en-US" dirty="0" err="1" smtClean="0"/>
              <a:t>Potencijal</a:t>
            </a:r>
            <a:r>
              <a:rPr lang="en-US" dirty="0" smtClean="0"/>
              <a:t> </a:t>
            </a:r>
            <a:r>
              <a:rPr lang="en-US" dirty="0" err="1" smtClean="0"/>
              <a:t>mirovanja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membranski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en-US" dirty="0" smtClean="0"/>
              <a:t> je </a:t>
            </a:r>
            <a:r>
              <a:rPr lang="en-US" dirty="0" err="1" smtClean="0"/>
              <a:t>električni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unutrašnje</a:t>
            </a:r>
            <a:r>
              <a:rPr lang="en-US" dirty="0" smtClean="0"/>
              <a:t> (ne</a:t>
            </a:r>
            <a:r>
              <a:rPr lang="sr-Latn-RS" dirty="0" smtClean="0"/>
              <a:t>g.</a:t>
            </a:r>
            <a:r>
              <a:rPr lang="en-US" dirty="0" err="1" smtClean="0"/>
              <a:t>naelektrisana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spoljašnje</a:t>
            </a:r>
            <a:r>
              <a:rPr lang="en-US" dirty="0" smtClean="0"/>
              <a:t> </a:t>
            </a:r>
            <a:r>
              <a:rPr lang="en-US" dirty="0" err="1" smtClean="0"/>
              <a:t>stane</a:t>
            </a:r>
            <a:r>
              <a:rPr lang="en-US" dirty="0" smtClean="0"/>
              <a:t> (</a:t>
            </a:r>
            <a:r>
              <a:rPr lang="en-US" dirty="0" err="1" smtClean="0"/>
              <a:t>poz</a:t>
            </a:r>
            <a:r>
              <a:rPr lang="sr-Latn-RS" dirty="0" smtClean="0"/>
              <a:t>.</a:t>
            </a:r>
            <a:r>
              <a:rPr lang="en-US" dirty="0" err="1" smtClean="0"/>
              <a:t>naelektrisana</a:t>
            </a:r>
            <a:r>
              <a:rPr lang="en-US" dirty="0" smtClean="0"/>
              <a:t>)</a:t>
            </a:r>
            <a:r>
              <a:rPr lang="en-US" dirty="0" err="1" smtClean="0"/>
              <a:t>Kada</a:t>
            </a:r>
            <a:r>
              <a:rPr lang="en-US" dirty="0" smtClean="0"/>
              <a:t> se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ćelije</a:t>
            </a:r>
            <a:r>
              <a:rPr lang="en-US" dirty="0" smtClean="0"/>
              <a:t> </a:t>
            </a:r>
            <a:r>
              <a:rPr lang="en-US" dirty="0" err="1" smtClean="0"/>
              <a:t>nadraže</a:t>
            </a:r>
            <a:r>
              <a:rPr lang="en-US" dirty="0" smtClean="0"/>
              <a:t>,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potencijal</a:t>
            </a:r>
            <a:r>
              <a:rPr lang="en-US" dirty="0" smtClean="0"/>
              <a:t> </a:t>
            </a:r>
            <a:r>
              <a:rPr lang="en-US" dirty="0" err="1" smtClean="0"/>
              <a:t>mirovanja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u="sng" dirty="0" err="1" smtClean="0">
                <a:hlinkClick r:id="rId2" tooltip="Akcioni potencijal (stranica ne postoji)"/>
              </a:rPr>
              <a:t>akcioni</a:t>
            </a:r>
            <a:r>
              <a:rPr lang="en-US" u="sng" dirty="0" smtClean="0">
                <a:hlinkClick r:id="rId2" tooltip="Akcioni potencijal (stranica ne postoji)"/>
              </a:rPr>
              <a:t> </a:t>
            </a:r>
            <a:r>
              <a:rPr lang="en-US" u="sng" dirty="0" err="1" smtClean="0">
                <a:hlinkClick r:id="rId2" tooltip="Akcioni potencijal (stranica ne postoji)"/>
              </a:rPr>
              <a:t>potencijal</a:t>
            </a:r>
            <a:r>
              <a:rPr lang="en-US" dirty="0" smtClean="0"/>
              <a:t> – </a:t>
            </a:r>
            <a:r>
              <a:rPr lang="en-US" dirty="0" err="1" smtClean="0"/>
              <a:t>nervni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kome</a:t>
            </a:r>
            <a:r>
              <a:rPr lang="en-US" dirty="0" smtClean="0"/>
              <a:t> se </a:t>
            </a:r>
            <a:r>
              <a:rPr lang="en-US" dirty="0" err="1" smtClean="0"/>
              <a:t>obrće</a:t>
            </a:r>
            <a:r>
              <a:rPr lang="en-US" dirty="0" smtClean="0"/>
              <a:t> </a:t>
            </a:r>
            <a:r>
              <a:rPr lang="en-US" dirty="0" err="1" smtClean="0"/>
              <a:t>polarizovanost</a:t>
            </a:r>
            <a:r>
              <a:rPr lang="en-US" dirty="0" smtClean="0"/>
              <a:t> membrane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strana</a:t>
            </a:r>
            <a:r>
              <a:rPr lang="en-US" dirty="0" smtClean="0"/>
              <a:t> </a:t>
            </a:r>
            <a:r>
              <a:rPr lang="en-US" dirty="0" err="1" smtClean="0"/>
              <a:t>postaje</a:t>
            </a:r>
            <a:r>
              <a:rPr lang="en-US" dirty="0" smtClean="0"/>
              <a:t> </a:t>
            </a:r>
            <a:r>
              <a:rPr lang="en-US" dirty="0" err="1" smtClean="0"/>
              <a:t>pozitivno</a:t>
            </a:r>
            <a:r>
              <a:rPr lang="en-US" dirty="0" smtClean="0"/>
              <a:t>, a </a:t>
            </a:r>
            <a:r>
              <a:rPr lang="en-US" dirty="0" err="1" smtClean="0"/>
              <a:t>spoljašnja</a:t>
            </a:r>
            <a:r>
              <a:rPr lang="en-US" dirty="0" smtClean="0"/>
              <a:t> </a:t>
            </a:r>
            <a:r>
              <a:rPr lang="en-US" dirty="0" err="1" smtClean="0"/>
              <a:t>negativno</a:t>
            </a:r>
            <a:r>
              <a:rPr lang="en-US" dirty="0" smtClean="0"/>
              <a:t> </a:t>
            </a:r>
            <a:r>
              <a:rPr lang="en-US" dirty="0" err="1" smtClean="0"/>
              <a:t>naelektrisana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42852"/>
            <a:ext cx="8686800" cy="65722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 smtClean="0"/>
              <a:t>1807 - Dejvi elektrolizom dobija Na i K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dirty="0" smtClean="0"/>
              <a:t>1817-  Arfvedson otkriva Li</a:t>
            </a:r>
          </a:p>
          <a:p>
            <a:pPr>
              <a:buNone/>
            </a:pPr>
            <a:endParaRPr lang="sr-Latn-RS" dirty="0"/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dirty="0" smtClean="0"/>
              <a:t>1861- Bunzen i Kirhof </a:t>
            </a:r>
          </a:p>
          <a:p>
            <a:pPr>
              <a:buNone/>
            </a:pPr>
            <a:r>
              <a:rPr lang="sr-Latn-RS" dirty="0"/>
              <a:t>o</a:t>
            </a:r>
            <a:r>
              <a:rPr lang="sr-Latn-RS" dirty="0" smtClean="0"/>
              <a:t>tkrivaju Cs i Rb</a:t>
            </a:r>
          </a:p>
          <a:p>
            <a:pPr>
              <a:buNone/>
            </a:pPr>
            <a:endParaRPr lang="sr-Latn-RS" dirty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/>
          </a:p>
          <a:p>
            <a:pPr>
              <a:buNone/>
            </a:pPr>
            <a:r>
              <a:rPr lang="sr-Latn-R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http://www.chemische-experimente.com/images/Arfvedso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19081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&amp;Dcy;&amp;acy;&amp;tcy;&amp;ocy;&amp;tcy;&amp;iecy;&amp;kcy;&amp;acy;:Sir Humphry Davy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72264" y="642918"/>
            <a:ext cx="2235251" cy="2214554"/>
          </a:xfrm>
          <a:prstGeom prst="rect">
            <a:avLst/>
          </a:prstGeom>
          <a:noFill/>
        </p:spPr>
      </p:pic>
      <p:pic>
        <p:nvPicPr>
          <p:cNvPr id="10" name="Picture 9" descr="robert bunz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214818"/>
            <a:ext cx="1962362" cy="249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Gustav Robert Kirchhoff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357562"/>
            <a:ext cx="1617666" cy="241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bionet-skola.com/w/images/thumb/a/a5/C8x15NaK-pump.jpg/328px-C8x15NaK-pump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energonova-zagreb.eu/wp-content/uploads/2010/12/electrolysi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731962"/>
            <a:ext cx="40005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Silvin- KCl 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Karnalit-KCl*MgCl</a:t>
            </a:r>
            <a:r>
              <a:rPr lang="sr-Latn-RS" baseline="-25000" dirty="0" smtClean="0"/>
              <a:t>2</a:t>
            </a:r>
            <a:r>
              <a:rPr lang="sr-Latn-RS" dirty="0" smtClean="0"/>
              <a:t>*6H</a:t>
            </a:r>
            <a:r>
              <a:rPr lang="sr-Latn-RS" baseline="-25000" dirty="0" smtClean="0"/>
              <a:t>2</a:t>
            </a:r>
            <a:r>
              <a:rPr lang="sr-Latn-RS" dirty="0" smtClean="0"/>
              <a:t>O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Ortoklas-(K-felspat)KAlSi</a:t>
            </a:r>
            <a:r>
              <a:rPr lang="sr-Latn-RS" baseline="-25000" dirty="0" smtClean="0"/>
              <a:t>3</a:t>
            </a:r>
            <a:r>
              <a:rPr lang="sr-Latn-RS" dirty="0" smtClean="0"/>
              <a:t>O</a:t>
            </a:r>
            <a:r>
              <a:rPr lang="sr-Latn-RS" baseline="-25000" dirty="0" smtClean="0"/>
              <a:t>8</a:t>
            </a:r>
          </a:p>
        </p:txBody>
      </p:sp>
      <p:pic>
        <p:nvPicPr>
          <p:cNvPr id="4" name="Content Placeholder 3" descr="http://cevsam.comu.edu.tr/gallery/gallery1/jeo/silvin_jpg.jpe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0"/>
            <a:ext cx="27146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belneftekhim.by/images/karnalit/karn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071810"/>
            <a:ext cx="23323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belneftekhim.by/images/karnalit/karn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66"/>
            <a:ext cx="250033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upload.wikimedia.org/wikipedia/commons/c/c7/Feldspat-Kristal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857760"/>
            <a:ext cx="357190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0"/>
            <a:ext cx="8686800" cy="6572272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Čilska šalitra-NaNO</a:t>
            </a:r>
            <a:r>
              <a:rPr lang="sr-Latn-RS" baseline="-25000" dirty="0" smtClean="0"/>
              <a:t>3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Šalitra-KNO</a:t>
            </a:r>
            <a:r>
              <a:rPr lang="sr-Latn-RS" baseline="-25000" dirty="0" smtClean="0"/>
              <a:t>3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Kamena so-NaCl</a:t>
            </a:r>
            <a:endParaRPr lang="en-U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r>
              <a:rPr lang="sr-Latn-RS" dirty="0" smtClean="0"/>
              <a:t>Kriolit-K</a:t>
            </a:r>
            <a:r>
              <a:rPr lang="sr-Latn-RS" baseline="-25000" dirty="0" smtClean="0"/>
              <a:t>3</a:t>
            </a:r>
            <a:r>
              <a:rPr lang="sr-Latn-RS" dirty="0" smtClean="0"/>
              <a:t>AlF</a:t>
            </a:r>
            <a:r>
              <a:rPr lang="sr-Latn-RS" baseline="-25000" dirty="0" smtClean="0"/>
              <a:t>6</a:t>
            </a:r>
            <a:endParaRPr lang="en-US" baseline="-25000" dirty="0"/>
          </a:p>
        </p:txBody>
      </p:sp>
      <p:pic>
        <p:nvPicPr>
          <p:cNvPr id="8" name="Picture 7" descr="http://upload.wikimedia.org/wikipedia/commons/b/b3/Potassium_nitrat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4428" y="1643050"/>
            <a:ext cx="3069572" cy="258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odium Nitrat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2382520" cy="238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salticon.com/images/Grumen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20533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riolit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500570"/>
            <a:ext cx="2824479" cy="20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n-US" dirty="0" smtClean="0"/>
              <a:t>U</a:t>
            </a:r>
            <a:r>
              <a:rPr lang="sr-Latn-RS" dirty="0" smtClean="0"/>
              <a:t> elementarnom stanju grade slabe metalne veze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sr-Latn-RS" dirty="0" smtClean="0"/>
              <a:t>Sive boje osim Cs, laki, male gustine, plivaju na vodi,meki mogu se seći nožem, provode toplotu i elektricitet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sr-Latn-RS" dirty="0" smtClean="0"/>
              <a:t>Unutar grupe raste gustina dok T.T. </a:t>
            </a:r>
            <a:r>
              <a:rPr lang="sr-Latn-RS" dirty="0"/>
              <a:t>i</a:t>
            </a:r>
            <a:r>
              <a:rPr lang="sr-Latn-RS" dirty="0" smtClean="0"/>
              <a:t> T.K. opadaju, 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sr-Latn-RS" dirty="0" smtClean="0"/>
              <a:t>metali su sve mekši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sr-Latn-RS" dirty="0" smtClean="0"/>
              <a:t>Po svojim karakteristikama Li se razlikuje od ostalih elemenata ove grupe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sr-Latn-RS" dirty="0" smtClean="0"/>
              <a:t>Imaju niske vrednosti standardnog redoks potencijala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sr-Latn-RS" dirty="0" smtClean="0"/>
              <a:t>Alkalni metali boje plamen</a:t>
            </a:r>
          </a:p>
          <a:p>
            <a:pPr marL="514350" indent="-514350">
              <a:buNone/>
            </a:pPr>
            <a:r>
              <a:rPr lang="sr-Latn-RS" dirty="0" smtClean="0"/>
              <a:t>      karakterističnim bojama</a:t>
            </a:r>
            <a:endParaRPr lang="en-US" dirty="0"/>
          </a:p>
        </p:txBody>
      </p:sp>
      <p:pic>
        <p:nvPicPr>
          <p:cNvPr id="3" name="Picture 2" descr="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429264"/>
            <a:ext cx="3806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3" name="Picture 2" descr="http://www.chemische-experimente.com/images/Litho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35758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upload.wikimedia.org/wikipedia/commons/b/b8/Flammenf%C3%A4rbung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428892" cy="6163151"/>
          </a:xfrm>
          <a:prstGeom prst="rect">
            <a:avLst/>
          </a:prstGeom>
          <a:noFill/>
        </p:spPr>
      </p:pic>
      <p:pic>
        <p:nvPicPr>
          <p:cNvPr id="5" name="Picture 4" descr="The flame test for sodium displays a brilliantly bright yellow emission due to the so called &quot;sodium D-lines&quot; at 588.9950 and 589.5924 nanometers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500306"/>
            <a:ext cx="1908175" cy="31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59118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r-Latn-RS" dirty="0" smtClean="0"/>
              <a:t>  Dobijanje:</a:t>
            </a:r>
          </a:p>
          <a:p>
            <a:pPr>
              <a:buNone/>
            </a:pPr>
            <a:r>
              <a:rPr lang="sr-Latn-RS" dirty="0" smtClean="0"/>
              <a:t> 1. Elektrolizom </a:t>
            </a:r>
          </a:p>
          <a:p>
            <a:pPr>
              <a:buNone/>
            </a:pPr>
            <a:r>
              <a:rPr lang="sr-Latn-RS" dirty="0" smtClean="0"/>
              <a:t>rastvora ili rastopa hlorida </a:t>
            </a:r>
          </a:p>
          <a:p>
            <a:pPr>
              <a:buNone/>
            </a:pPr>
            <a:r>
              <a:rPr lang="sr-Latn-RS" dirty="0" smtClean="0"/>
              <a:t>alkalnih metala </a:t>
            </a:r>
            <a:endParaRPr lang="en-US" dirty="0" smtClean="0"/>
          </a:p>
          <a:p>
            <a:pPr>
              <a:buNone/>
            </a:pPr>
            <a:r>
              <a:rPr lang="sr-Latn-CS" dirty="0" smtClean="0"/>
              <a:t> </a:t>
            </a:r>
          </a:p>
          <a:p>
            <a:pPr>
              <a:buNone/>
            </a:pPr>
            <a:endParaRPr lang="sr-Latn-CS" dirty="0" smtClean="0"/>
          </a:p>
          <a:p>
            <a:endParaRPr lang="en-US" dirty="0" smtClean="0"/>
          </a:p>
          <a:p>
            <a:pPr>
              <a:buNone/>
            </a:pPr>
            <a:r>
              <a:rPr lang="sr-Latn-RS" b="1" dirty="0" smtClean="0"/>
              <a:t> </a:t>
            </a:r>
            <a:r>
              <a:rPr lang="en-US" b="1" dirty="0" err="1" smtClean="0"/>
              <a:t>Kathode</a:t>
            </a:r>
            <a:r>
              <a:rPr lang="en-US" b="1" dirty="0" smtClean="0"/>
              <a:t>: (-)</a:t>
            </a:r>
            <a:r>
              <a:rPr lang="sr-Latn-RS" b="1" dirty="0" smtClean="0"/>
              <a:t>  2</a:t>
            </a:r>
            <a:r>
              <a:rPr lang="en-US" b="1" dirty="0" smtClean="0"/>
              <a:t>Li</a:t>
            </a:r>
            <a:r>
              <a:rPr lang="en-US" b="1" baseline="30000" dirty="0" smtClean="0"/>
              <a:t>+</a:t>
            </a:r>
            <a:r>
              <a:rPr lang="en-US" b="1" dirty="0" smtClean="0"/>
              <a:t> + </a:t>
            </a:r>
            <a:r>
              <a:rPr lang="sr-Latn-RS" b="1" dirty="0" smtClean="0"/>
              <a:t>2</a:t>
            </a:r>
            <a:r>
              <a:rPr lang="en-US" b="1" dirty="0" smtClean="0"/>
              <a:t>e</a:t>
            </a:r>
            <a:r>
              <a:rPr lang="en-US" b="1" baseline="30000" dirty="0" smtClean="0"/>
              <a:t>-</a:t>
            </a:r>
            <a:r>
              <a:rPr lang="en-US" b="1" dirty="0" smtClean="0"/>
              <a:t> → </a:t>
            </a:r>
            <a:r>
              <a:rPr lang="sr-Latn-RS" b="1" dirty="0" smtClean="0"/>
              <a:t>2</a:t>
            </a:r>
            <a:r>
              <a:rPr lang="en-US" b="1" dirty="0" smtClean="0"/>
              <a:t>Li</a:t>
            </a:r>
            <a:endParaRPr lang="sr-Latn-RS" b="1" dirty="0" smtClean="0"/>
          </a:p>
          <a:p>
            <a:pPr>
              <a:buNone/>
            </a:pPr>
            <a:r>
              <a:rPr lang="sr-Latn-RS" b="1" dirty="0" smtClean="0"/>
              <a:t> </a:t>
            </a:r>
            <a:r>
              <a:rPr lang="en-US" b="1" dirty="0" smtClean="0"/>
              <a:t>Anode:    (+) 2 </a:t>
            </a:r>
            <a:r>
              <a:rPr lang="en-US" b="1" dirty="0" err="1" smtClean="0"/>
              <a:t>Cl</a:t>
            </a:r>
            <a:r>
              <a:rPr lang="en-US" b="1" baseline="30000" dirty="0" smtClean="0"/>
              <a:t>-</a:t>
            </a:r>
            <a:r>
              <a:rPr lang="en-US" b="1" dirty="0" smtClean="0"/>
              <a:t> → Cl</a:t>
            </a:r>
            <a:r>
              <a:rPr lang="en-US" b="1" baseline="-25000" dirty="0" smtClean="0"/>
              <a:t>2</a:t>
            </a:r>
            <a:r>
              <a:rPr lang="en-US" b="1" dirty="0" smtClean="0"/>
              <a:t> + 2 e</a:t>
            </a:r>
            <a:r>
              <a:rPr lang="en-US" b="1" baseline="30000" dirty="0" smtClean="0"/>
              <a:t>-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2 </a:t>
            </a:r>
            <a:r>
              <a:rPr lang="en-US" b="1" dirty="0" err="1" smtClean="0"/>
              <a:t>LiCl</a:t>
            </a:r>
            <a:r>
              <a:rPr lang="sr-Latn-RS" b="1" baseline="-25000" dirty="0" smtClean="0"/>
              <a:t>(s) </a:t>
            </a:r>
            <a:r>
              <a:rPr lang="en-US" b="1" dirty="0" smtClean="0"/>
              <a:t>→ 2 Li</a:t>
            </a:r>
            <a:r>
              <a:rPr lang="sr-Latn-RS" b="1" baseline="-25000" dirty="0" smtClean="0"/>
              <a:t>(s)</a:t>
            </a:r>
            <a:r>
              <a:rPr lang="en-US" b="1" baseline="-25000" dirty="0" smtClean="0"/>
              <a:t> </a:t>
            </a:r>
            <a:r>
              <a:rPr lang="en-US" b="1" dirty="0" smtClean="0"/>
              <a:t>+ Cl</a:t>
            </a:r>
            <a:r>
              <a:rPr lang="en-US" b="1" baseline="-25000" dirty="0" smtClean="0"/>
              <a:t>2</a:t>
            </a:r>
            <a:r>
              <a:rPr lang="sr-Latn-RS" b="1" baseline="-25000" dirty="0" smtClean="0"/>
              <a:t>(g)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</p:txBody>
      </p:sp>
      <p:pic>
        <p:nvPicPr>
          <p:cNvPr id="4" name="Picture 3" descr="http://www.chemische-experimente.com/images/Lithiu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3583" y="428604"/>
            <a:ext cx="4510417" cy="316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kii3.ntf.uni-lj.si/e-kemija/file.php/1/output/elektroliza/skica2-elektroliza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14366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14290"/>
            <a:ext cx="8643998" cy="66437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</a:t>
            </a:r>
            <a:r>
              <a:rPr lang="sr-Latn-RS" b="1" dirty="0" smtClean="0"/>
              <a:t>Hemijske osobine</a:t>
            </a:r>
            <a:r>
              <a:rPr lang="sr-Latn-RS" dirty="0" smtClean="0"/>
              <a:t>: reaktivni, sa porastom poluprečnika atoma raste i reaktivnost, grade jedinjenja sa oksidacionim brojem +1</a:t>
            </a:r>
          </a:p>
          <a:p>
            <a:pPr>
              <a:buNone/>
            </a:pPr>
            <a:r>
              <a:rPr lang="sr-Latn-RS" dirty="0" smtClean="0"/>
              <a:t>-   sa vodonikom – HIDRIDI (baznog karaktera)</a:t>
            </a:r>
          </a:p>
          <a:p>
            <a:pPr>
              <a:buFontTx/>
              <a:buChar char="-"/>
            </a:pPr>
            <a:r>
              <a:rPr lang="sr-Latn-RS" dirty="0" smtClean="0"/>
              <a:t>HALOGENIDI (MX)- NaCl,KBr,LiF, RbCl (rastvorni u vodi)</a:t>
            </a:r>
          </a:p>
          <a:p>
            <a:pPr>
              <a:buFontTx/>
              <a:buChar char="-"/>
            </a:pPr>
            <a:r>
              <a:rPr lang="sr-Latn-RS" dirty="0" smtClean="0"/>
              <a:t>SULFIDI             (M</a:t>
            </a:r>
            <a:r>
              <a:rPr lang="sr-Latn-RS" baseline="-25000" dirty="0" smtClean="0"/>
              <a:t>2</a:t>
            </a:r>
            <a:r>
              <a:rPr lang="sr-Latn-RS" dirty="0" smtClean="0"/>
              <a:t>S)- Na</a:t>
            </a:r>
            <a:r>
              <a:rPr lang="sr-Latn-RS" baseline="-25000" dirty="0" smtClean="0"/>
              <a:t>2</a:t>
            </a:r>
            <a:r>
              <a:rPr lang="sr-Latn-RS" dirty="0" smtClean="0"/>
              <a:t>S, K</a:t>
            </a:r>
            <a:r>
              <a:rPr lang="sr-Latn-RS" baseline="-25000" dirty="0" smtClean="0"/>
              <a:t>2</a:t>
            </a:r>
            <a:r>
              <a:rPr lang="sr-Latn-RS" dirty="0" smtClean="0"/>
              <a:t>S,Rb</a:t>
            </a:r>
            <a:r>
              <a:rPr lang="sr-Latn-RS" baseline="-25000" dirty="0" smtClean="0"/>
              <a:t>2</a:t>
            </a:r>
            <a:r>
              <a:rPr lang="sr-Latn-RS" dirty="0" smtClean="0"/>
              <a:t>S ...</a:t>
            </a:r>
            <a:endParaRPr lang="sr-Latn-RS" baseline="-25000" dirty="0" smtClean="0"/>
          </a:p>
          <a:p>
            <a:pPr>
              <a:buFontTx/>
              <a:buChar char="-"/>
            </a:pPr>
            <a:r>
              <a:rPr lang="sr-Latn-RS" dirty="0" smtClean="0"/>
              <a:t>OKSIDI              (M</a:t>
            </a:r>
            <a:r>
              <a:rPr lang="sr-Latn-RS" baseline="-25000" dirty="0" smtClean="0"/>
              <a:t>2</a:t>
            </a:r>
            <a:r>
              <a:rPr lang="sr-Latn-RS" dirty="0" smtClean="0"/>
              <a:t>O)- Na</a:t>
            </a:r>
            <a:r>
              <a:rPr lang="sr-Latn-RS" baseline="-25000" dirty="0" smtClean="0"/>
              <a:t>2</a:t>
            </a:r>
            <a:r>
              <a:rPr lang="sr-Latn-RS" dirty="0" smtClean="0"/>
              <a:t>O,K</a:t>
            </a:r>
            <a:r>
              <a:rPr lang="sr-Latn-RS" baseline="-25000" dirty="0" smtClean="0"/>
              <a:t>2</a:t>
            </a:r>
            <a:r>
              <a:rPr lang="sr-Latn-RS" dirty="0" smtClean="0"/>
              <a:t>O,Li</a:t>
            </a:r>
            <a:r>
              <a:rPr lang="sr-Latn-RS" baseline="-25000" dirty="0" smtClean="0"/>
              <a:t>2</a:t>
            </a:r>
            <a:r>
              <a:rPr lang="sr-Latn-RS" dirty="0" smtClean="0"/>
              <a:t>O ...</a:t>
            </a:r>
          </a:p>
          <a:p>
            <a:pPr>
              <a:buFontTx/>
              <a:buChar char="-"/>
            </a:pPr>
            <a:r>
              <a:rPr lang="sr-Latn-RS" dirty="0" smtClean="0"/>
              <a:t>PEROKSIDI       (M</a:t>
            </a:r>
            <a:r>
              <a:rPr lang="sr-Latn-RS" baseline="-25000" dirty="0" smtClean="0"/>
              <a:t>2</a:t>
            </a:r>
            <a:r>
              <a:rPr lang="sr-Latn-RS" dirty="0" smtClean="0"/>
              <a:t>O</a:t>
            </a:r>
            <a:r>
              <a:rPr lang="sr-Latn-RS" baseline="-25000" dirty="0" smtClean="0"/>
              <a:t>2</a:t>
            </a:r>
            <a:r>
              <a:rPr lang="sr-Latn-RS" dirty="0" smtClean="0"/>
              <a:t>)- Na</a:t>
            </a:r>
            <a:r>
              <a:rPr lang="sr-Latn-RS" baseline="-25000" dirty="0" smtClean="0"/>
              <a:t>2</a:t>
            </a:r>
            <a:r>
              <a:rPr lang="sr-Latn-RS" dirty="0" smtClean="0"/>
              <a:t>O</a:t>
            </a:r>
            <a:r>
              <a:rPr lang="sr-Latn-RS" baseline="-25000" dirty="0" smtClean="0"/>
              <a:t>2</a:t>
            </a:r>
            <a:r>
              <a:rPr lang="sr-Latn-RS" dirty="0" smtClean="0"/>
              <a:t>,K</a:t>
            </a:r>
            <a:r>
              <a:rPr lang="sr-Latn-RS" baseline="-25000" dirty="0" smtClean="0"/>
              <a:t>2</a:t>
            </a:r>
            <a:r>
              <a:rPr lang="sr-Latn-RS" dirty="0" smtClean="0"/>
              <a:t>O</a:t>
            </a:r>
            <a:r>
              <a:rPr lang="sr-Latn-RS" baseline="-25000" dirty="0" smtClean="0"/>
              <a:t>2</a:t>
            </a:r>
            <a:r>
              <a:rPr lang="sr-Latn-RS" dirty="0" smtClean="0"/>
              <a:t>...</a:t>
            </a:r>
          </a:p>
          <a:p>
            <a:pPr>
              <a:buFontTx/>
              <a:buChar char="-"/>
            </a:pPr>
            <a:r>
              <a:rPr lang="sr-Latn-RS" dirty="0" smtClean="0"/>
              <a:t>SUPEROKSID   (MO</a:t>
            </a:r>
            <a:r>
              <a:rPr lang="sr-Latn-RS" baseline="-25000" dirty="0" smtClean="0"/>
              <a:t>2</a:t>
            </a:r>
            <a:r>
              <a:rPr lang="sr-Latn-RS" dirty="0" smtClean="0"/>
              <a:t>)- KO</a:t>
            </a:r>
            <a:r>
              <a:rPr lang="sr-Latn-RS" baseline="-25000" dirty="0" smtClean="0"/>
              <a:t>2</a:t>
            </a:r>
            <a:r>
              <a:rPr lang="sr-Latn-RS" dirty="0" smtClean="0"/>
              <a:t>,RbO</a:t>
            </a:r>
            <a:r>
              <a:rPr lang="sr-Latn-RS" baseline="-25000" dirty="0" smtClean="0"/>
              <a:t>2</a:t>
            </a:r>
            <a:r>
              <a:rPr lang="sr-Latn-RS" dirty="0" smtClean="0"/>
              <a:t> i CsO</a:t>
            </a:r>
            <a:r>
              <a:rPr lang="sr-Latn-RS" baseline="-25000" dirty="0" smtClean="0"/>
              <a:t>2</a:t>
            </a:r>
          </a:p>
          <a:p>
            <a:pPr>
              <a:buFontTx/>
              <a:buChar char="-"/>
            </a:pPr>
            <a:r>
              <a:rPr lang="sr-Latn-RS" dirty="0" smtClean="0"/>
              <a:t>HIDROKSIDE    (MOH)- NaOH, KOH, LiOH</a:t>
            </a:r>
          </a:p>
          <a:p>
            <a:pPr>
              <a:buFontTx/>
              <a:buChar char="-"/>
            </a:pPr>
            <a:endParaRPr lang="sr-Latn-R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777</Words>
  <Application>Microsoft Office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ALKALNI METALI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ALKALNI METALI</dc:title>
  <dc:creator>Milica</dc:creator>
  <cp:lastModifiedBy>Milica</cp:lastModifiedBy>
  <cp:revision>48</cp:revision>
  <dcterms:created xsi:type="dcterms:W3CDTF">2012-10-07T18:07:50Z</dcterms:created>
  <dcterms:modified xsi:type="dcterms:W3CDTF">2012-10-10T18:53:23Z</dcterms:modified>
</cp:coreProperties>
</file>